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6" r:id="rId1"/>
    <p:sldMasterId id="2147483717" r:id="rId2"/>
  </p:sldMasterIdLst>
  <p:notesMasterIdLst>
    <p:notesMasterId r:id="rId59"/>
  </p:notesMasterIdLst>
  <p:sldIdLst>
    <p:sldId id="256" r:id="rId3"/>
    <p:sldId id="310" r:id="rId4"/>
    <p:sldId id="326" r:id="rId5"/>
    <p:sldId id="328" r:id="rId6"/>
    <p:sldId id="327" r:id="rId7"/>
    <p:sldId id="312" r:id="rId8"/>
    <p:sldId id="332" r:id="rId9"/>
    <p:sldId id="313" r:id="rId10"/>
    <p:sldId id="259" r:id="rId11"/>
    <p:sldId id="260" r:id="rId12"/>
    <p:sldId id="314" r:id="rId13"/>
    <p:sldId id="258" r:id="rId14"/>
    <p:sldId id="316" r:id="rId15"/>
    <p:sldId id="269" r:id="rId16"/>
    <p:sldId id="317" r:id="rId17"/>
    <p:sldId id="270" r:id="rId18"/>
    <p:sldId id="271" r:id="rId19"/>
    <p:sldId id="272" r:id="rId20"/>
    <p:sldId id="273" r:id="rId21"/>
    <p:sldId id="275" r:id="rId22"/>
    <p:sldId id="329" r:id="rId23"/>
    <p:sldId id="280" r:id="rId24"/>
    <p:sldId id="281" r:id="rId25"/>
    <p:sldId id="338" r:id="rId26"/>
    <p:sldId id="336" r:id="rId27"/>
    <p:sldId id="335" r:id="rId28"/>
    <p:sldId id="282" r:id="rId29"/>
    <p:sldId id="331" r:id="rId30"/>
    <p:sldId id="284" r:id="rId31"/>
    <p:sldId id="285" r:id="rId32"/>
    <p:sldId id="286" r:id="rId33"/>
    <p:sldId id="288" r:id="rId34"/>
    <p:sldId id="289" r:id="rId35"/>
    <p:sldId id="318" r:id="rId36"/>
    <p:sldId id="290" r:id="rId37"/>
    <p:sldId id="320" r:id="rId38"/>
    <p:sldId id="294" r:id="rId39"/>
    <p:sldId id="295" r:id="rId40"/>
    <p:sldId id="296" r:id="rId41"/>
    <p:sldId id="298" r:id="rId42"/>
    <p:sldId id="297" r:id="rId43"/>
    <p:sldId id="299" r:id="rId44"/>
    <p:sldId id="321" r:id="rId45"/>
    <p:sldId id="322" r:id="rId46"/>
    <p:sldId id="300" r:id="rId47"/>
    <p:sldId id="301" r:id="rId48"/>
    <p:sldId id="333" r:id="rId49"/>
    <p:sldId id="302" r:id="rId50"/>
    <p:sldId id="325" r:id="rId51"/>
    <p:sldId id="303" r:id="rId52"/>
    <p:sldId id="324" r:id="rId53"/>
    <p:sldId id="306" r:id="rId54"/>
    <p:sldId id="307" r:id="rId55"/>
    <p:sldId id="330" r:id="rId56"/>
    <p:sldId id="308" r:id="rId57"/>
    <p:sldId id="334" r:id="rId58"/>
  </p:sldIdLst>
  <p:sldSz cx="9144000" cy="5143500" type="screen16x9"/>
  <p:notesSz cx="6858000" cy="9144000"/>
  <p:embeddedFontLst>
    <p:embeddedFont>
      <p:font typeface="Amatic SC" pitchFamily="2" charset="-79"/>
      <p:regular r:id="rId60"/>
      <p:bold r:id="rId61"/>
    </p:embeddedFont>
    <p:embeddedFont>
      <p:font typeface="Calibri" panose="020F0502020204030204" pitchFamily="34" charset="0"/>
      <p:regular r:id="rId62"/>
      <p:bold r:id="rId63"/>
      <p:italic r:id="rId64"/>
      <p:boldItalic r:id="rId65"/>
    </p:embeddedFont>
    <p:embeddedFont>
      <p:font typeface="Inconsolata" pitchFamily="49" charset="77"/>
      <p:regular r:id="rId66"/>
      <p:bold r:id="rId67"/>
    </p:embeddedFont>
    <p:embeddedFont>
      <p:font typeface="Roboto" panose="02000000000000000000" pitchFamily="2" charset="0"/>
      <p:regular r:id="rId68"/>
      <p:bold r:id="rId69"/>
      <p:italic r:id="rId70"/>
      <p:boldItalic r:id="rId71"/>
    </p:embeddedFont>
    <p:embeddedFont>
      <p:font typeface="Roboto Light" panose="02000000000000000000" pitchFamily="2"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
      <p:font typeface="Roboto Thin"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50384" autoAdjust="0"/>
  </p:normalViewPr>
  <p:slideViewPr>
    <p:cSldViewPr snapToGrid="0">
      <p:cViewPr varScale="1">
        <p:scale>
          <a:sx n="71" d="100"/>
          <a:sy n="71" d="100"/>
        </p:scale>
        <p:origin x="22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tableStyles" Target="tableStyles.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wa.bootcampcontent.com/UWA-Bootcamp/UW-SEA-FSF-PT-11-2019-U-C"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google.com/search?q=12+minute+timer&amp;rlz=1C1CHBF_enUS737US737&amp;oq=12+minute&amp;aqs=chrome.0.0j69i57j0l4.2145j0j1&amp;sourceid=chrome&amp;ie=UTF-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vscode-resource://file/Users/sshadley/uw/FullStack-Ground/01-Class-Content/01-HTML-Git-CSS/01-Activities/02-MyFirstHTML/Solved/my-first-html.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At the end you’re going to be empowered to develop awesome web applications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Ton of stuff</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All of this is employer relevant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Not only will you know what all of this is by the end of the course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You will have experience building real web applications using everything here</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Lots to learn in this course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JavaScript.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will only take a few weeks before everyone is leveled out.</a:t>
            </a: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For those who aren’t familiar with binary “10” is 2</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programming it takes 100 times before you get it right.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99 times are frustrating but that 100</a:t>
            </a:r>
            <a:r>
              <a:rPr lang="en-US" sz="1100" b="0" i="0" u="none" strike="noStrike" cap="none" baseline="30000" dirty="0">
                <a:solidFill>
                  <a:schemeClr val="dk1"/>
                </a:solidFill>
                <a:latin typeface="Calibri"/>
                <a:ea typeface="Calibri"/>
                <a:cs typeface="Calibri"/>
                <a:sym typeface="Calibri"/>
              </a:rPr>
              <a:t>th</a:t>
            </a:r>
            <a:r>
              <a:rPr lang="en-US" sz="1100" b="0" i="0" u="none" strike="noStrike" cap="none" dirty="0">
                <a:solidFill>
                  <a:schemeClr val="dk1"/>
                </a:solidFill>
                <a:latin typeface="Calibri"/>
                <a:ea typeface="Calibri"/>
                <a:cs typeface="Calibri"/>
                <a:sym typeface="Calibri"/>
              </a:rPr>
              <a:t> time is incredibly rewarding.</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a:t>
            </a:r>
            <a:r>
              <a:rPr lang="en-US" sz="1100" b="0" i="0" u="none" strike="noStrike" cap="none" dirty="0">
                <a:solidFill>
                  <a:schemeClr val="dk1"/>
                </a:solidFill>
                <a:latin typeface="Calibri"/>
                <a:ea typeface="Calibri"/>
                <a:cs typeface="Calibri"/>
                <a:sym typeface="Calibri"/>
              </a:rPr>
              <a:t>Every developer had to build up their skills to become a successful software engineer.</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a:t>
            </a:r>
            <a:r>
              <a:rPr lang="en-US" sz="1100" b="0" i="0" u="none" strike="noStrike" cap="none" dirty="0">
                <a:solidFill>
                  <a:schemeClr val="dk1"/>
                </a:solidFill>
                <a:latin typeface="Calibri"/>
                <a:ea typeface="Calibri"/>
                <a:cs typeface="Calibri"/>
                <a:sym typeface="Calibri"/>
              </a:rPr>
              <a:t>science class I didn’t know what Windows Explorer was, what a file was or how to open a file.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embarrassing and made me doubt my ability to succeed in that class. I sheepishly had to ask the teacher how to do each of those things and what they all were. After asking that one time I didn’t have to ask again and I grew little by little by asking these questions.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 who asks a question is a fool for five minutes; he who does not ask a question remains a fool forever” –Chinese Proverb</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It takes time but you have </a:t>
            </a:r>
            <a:r>
              <a:rPr lang="en-US" sz="1100" b="0" i="0" u="none" strike="noStrike" cap="none" dirty="0">
                <a:solidFill>
                  <a:schemeClr val="dk1"/>
                </a:solidFill>
                <a:latin typeface="Calibri"/>
                <a:cs typeface="Calibri"/>
                <a:sym typeface="Calibri"/>
              </a:rPr>
              <a:t>what it takes; you chose to take this program because you know you have what it takes. You were selected because we know you have what it takes.</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endParaRPr lang="en-US" sz="1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0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dirty="0"/>
              <a:t>Ask: Who is familiar with Imposter Syndrome?</a:t>
            </a:r>
          </a:p>
          <a:p>
            <a:pPr marL="0" marR="0" lvl="0" indent="0" algn="l" rtl="0">
              <a:spcBef>
                <a:spcPts val="0"/>
              </a:spcBef>
              <a:spcAft>
                <a:spcPts val="0"/>
              </a:spcAft>
              <a:buNone/>
            </a:pPr>
            <a:endParaRPr lang="en-US" sz="1100" dirty="0"/>
          </a:p>
          <a:p>
            <a:pPr marL="0" marR="0" lvl="0" indent="0" algn="l" rtl="0">
              <a:spcBef>
                <a:spcPts val="0"/>
              </a:spcBef>
              <a:spcAft>
                <a:spcPts val="0"/>
              </a:spcAft>
              <a:buNone/>
            </a:pPr>
            <a:r>
              <a:rPr lang="en-US" sz="1100" dirty="0"/>
              <a:t>Imposter Syndrome is when someone feels they aren’t capable of the task they are given. That they are going to be found out for being a fraud. It’s a huge thing in the software industry.</a:t>
            </a:r>
          </a:p>
          <a:p>
            <a:pPr marL="0" marR="0" lvl="0" indent="0" algn="l" rtl="0">
              <a:spcBef>
                <a:spcPts val="0"/>
              </a:spcBef>
              <a:spcAft>
                <a:spcPts val="0"/>
              </a:spcAft>
              <a:buNone/>
            </a:pPr>
            <a:endParaRPr lang="en-US" sz="1100" dirty="0"/>
          </a:p>
          <a:p>
            <a:pPr marL="0" marR="0" lvl="0" indent="0" algn="l" rtl="0">
              <a:spcBef>
                <a:spcPts val="0"/>
              </a:spcBef>
              <a:spcAft>
                <a:spcPts val="0"/>
              </a:spcAft>
              <a:buNone/>
            </a:pPr>
            <a:r>
              <a:rPr lang="en-US" sz="1100" dirty="0"/>
              <a:t>It’s cyclic. Biggest thing to overcome it is recognizing that it’s just imposter syndrome – you are capable. If you feel doubt, come to talk to myself, Jen, a TA or a student you might feel comfortable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shutterstock_215771662</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3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 quote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We’re all here to help each other. </a:t>
            </a:r>
            <a:r>
              <a:rPr lang="en-US" sz="1100" b="0" i="0" u="none" strike="noStrike" cap="none" dirty="0">
                <a:solidFill>
                  <a:schemeClr val="dk1"/>
                </a:solidFill>
                <a:latin typeface="Calibri"/>
                <a:cs typeface="Calibri"/>
                <a:sym typeface="Calibri"/>
              </a:rPr>
              <a:t>Students too. We’re going to persevere together.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Persisting in general is the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latin typeface="Calibri"/>
                <a:ea typeface="Calibri"/>
                <a:cs typeface="Calibri"/>
                <a:sym typeface="Calibri"/>
              </a:rPr>
              <a:t>Shutterstock_411452953</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will be frustrated in this course. It’s important to keep in mind that learning can feel like frustration.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persevere through the frustration when you look back you should be able to see that you grew and learned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Scott story: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Worked on a bug with another developer.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issue was crazy – expanded across our C#, Java, legacy C++, ancient JavaScript and TypeScript code.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 spent ~80 hours fixing it. (X2 because two developers)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finally found the issue and fixed it, we wrote 3 lines of code (~27 hours per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was frustrating the entire time and felt like we were wasting our time.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Coming out of it I now understand significantly more about our C#, Java, C++, JavaScript and TypeScript code as well as how our </a:t>
            </a:r>
            <a:r>
              <a:rPr lang="en-US" sz="1100" b="0" i="0" u="none" strike="noStrike" cap="none" dirty="0" err="1">
                <a:solidFill>
                  <a:schemeClr val="dk1"/>
                </a:solidFill>
                <a:latin typeface="Calibri"/>
                <a:ea typeface="Calibri"/>
                <a:cs typeface="Calibri"/>
                <a:sym typeface="Calibri"/>
              </a:rPr>
              <a:t>oauth</a:t>
            </a:r>
            <a:r>
              <a:rPr lang="en-US" sz="1100" b="0" i="0" u="none" strike="noStrike" cap="none" dirty="0">
                <a:solidFill>
                  <a:schemeClr val="dk1"/>
                </a:solidFill>
                <a:latin typeface="Calibri"/>
                <a:ea typeface="Calibri"/>
                <a:cs typeface="Calibri"/>
                <a:sym typeface="Calibri"/>
              </a:rPr>
              <a:t> connections work.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Now I’m seen as an “expert” in this area and am able to help people regularly in this same area and have been able to quickly write features around this area of the code.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important to recognize your successes and to stop and celebrate them.</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we fixed that bug, that other developer and I went out to a bar and drank a lot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one way to break imposter syndrome.</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most important skill.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just googling. Or whatever search engine you prefer.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 might sound silly but this is the most important tool a developer has.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When you don’t know how to do something it’s likely that the Internet knows.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actually do get better at googling things as you learn the right terminology to ask and which sites are most relevant.</a:t>
            </a:r>
            <a:endParaRPr lang="en" sz="1100" b="0" i="0" u="none" strike="noStrike" cap="none" dirty="0">
              <a:solidFill>
                <a:schemeClr val="dk1"/>
              </a:solidFill>
              <a:latin typeface="Calibri"/>
              <a:ea typeface="Calibri"/>
              <a:cs typeface="Calibri"/>
              <a:sym typeface="Calibri"/>
            </a:endParaRPr>
          </a:p>
          <a:p>
            <a:pPr marL="635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shutterstock_653127499</a:t>
            </a:r>
            <a:endParaRPr dirty="0">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Any questions before we move on to the course structure?</a:t>
            </a:r>
            <a:endParaRPr sz="1100" b="0" i="0" u="none" strike="noStrike" cap="none" dirty="0">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24 weeks</a:t>
            </a:r>
          </a:p>
          <a:p>
            <a:pPr marL="400050" indent="-285750">
              <a:buSzPts val="1800"/>
            </a:pPr>
            <a:r>
              <a:rPr lang="en-US" sz="1100" dirty="0"/>
              <a:t>Each week builds on the previous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5150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666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Office hours will generally be open-forum, the TAs and I will be there for any questions you have</a:t>
            </a:r>
          </a:p>
          <a:p>
            <a:pPr marL="857250" lvl="1" indent="-285750">
              <a:buSzPts val="1800"/>
            </a:pPr>
            <a:r>
              <a:rPr lang="en-US" sz="1100" dirty="0"/>
              <a:t>Sometimes office hours may be structured if there is something relevant to talk about there</a:t>
            </a:r>
          </a:p>
          <a:p>
            <a:pPr marL="400050" lvl="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5878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first few weeks are much more presentation heavy. It will become more focused on code as we go.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Each lecture will be live on </a:t>
            </a:r>
            <a:r>
              <a:rPr lang="en-US" sz="1100" b="0" i="0" u="none" strike="noStrike" cap="none" dirty="0" err="1">
                <a:solidFill>
                  <a:schemeClr val="dk1"/>
                </a:solidFill>
                <a:latin typeface="Calibri"/>
                <a:ea typeface="Calibri"/>
                <a:cs typeface="Calibri"/>
                <a:sym typeface="Calibri"/>
              </a:rPr>
              <a:t>Panopto</a:t>
            </a:r>
            <a:r>
              <a:rPr lang="en-US" sz="1100" b="0" i="0" u="none" strike="noStrike" cap="none" dirty="0">
                <a:solidFill>
                  <a:schemeClr val="dk1"/>
                </a:solidFill>
                <a:latin typeface="Calibri"/>
                <a:ea typeface="Calibri"/>
                <a:cs typeface="Calibri"/>
                <a:sym typeface="Calibri"/>
              </a:rPr>
              <a:t> if you need remote access. Link will be posted in #remote channel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Mention we will be keeping track of the house cup</a:t>
            </a: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45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should have received a link to the prework (Slack and email.)</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We’re going to spend some time checking that everyone has everything installed from the pre-work and go around the room helping people who are having trouble.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you got everything installed, spend this time helping your neighbors. This should be your habit – try asking for help from your neighbors before going to a 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Let’s go through what you should have installed.</a:t>
            </a:r>
            <a:endParaRPr lang="en" sz="1100" b="0" i="0" u="none" strike="noStrike" cap="none" dirty="0">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Help installing</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https://coding-</a:t>
            </a:r>
            <a:r>
              <a:rPr lang="en-US" sz="1100" b="0" i="0" u="none" strike="noStrike" cap="none" dirty="0" err="1">
                <a:solidFill>
                  <a:schemeClr val="dk1"/>
                </a:solidFill>
                <a:latin typeface="Calibri"/>
                <a:ea typeface="Calibri"/>
                <a:cs typeface="Calibri"/>
                <a:sym typeface="Calibri"/>
              </a:rPr>
              <a:t>bootcamp</a:t>
            </a: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fsf-prework.readthedocs-hosted.com</a:t>
            </a: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/latest/modules/chapter2/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Slack </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Slack</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Primary way to communicate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Please include an actual picture of yourself as your avatar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Chrome </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can use your favorite browser out of class, we will test with and develop against chrome in class because Chrome has the best development tools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Visual Studio code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This is where we will write code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a very nice text editor with autocomplete, syntax highlighting and support for extra extensions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 Bash</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Windows only</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Terminal</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Mac only</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Pre-installed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echo “hello”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Node.js</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node</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1+1</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ctrl+C</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git</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ssh</a:t>
            </a:r>
            <a:r>
              <a:rPr lang="en-US" sz="1100" b="0" i="0" u="none" strike="noStrike" cap="none" dirty="0">
                <a:solidFill>
                  <a:schemeClr val="dk1"/>
                </a:solidFill>
                <a:latin typeface="Calibri"/>
                <a:ea typeface="Calibri"/>
                <a:cs typeface="Calibri"/>
                <a:sym typeface="Calibri"/>
              </a:rPr>
              <a:t> -T </a:t>
            </a:r>
            <a:r>
              <a:rPr lang="en-US" sz="1100" b="0" i="0" u="none" strike="noStrike" cap="none" dirty="0" err="1">
                <a:solidFill>
                  <a:schemeClr val="dk1"/>
                </a:solidFill>
                <a:latin typeface="Calibri"/>
                <a:ea typeface="Calibri"/>
                <a:cs typeface="Calibri"/>
                <a:sym typeface="Calibri"/>
              </a:rPr>
              <a:t>git@github.com</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Heroku-CLI</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heroku</a:t>
            </a:r>
            <a:endParaRPr lang="en-US" sz="1100" b="0" i="0" u="none" strike="noStrike" cap="none" dirty="0">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GitLab</a:t>
            </a:r>
          </a:p>
          <a:p>
            <a:pPr marL="0" marR="0" lvl="0" indent="0" algn="l" rtl="0">
              <a:spcBef>
                <a:spcPts val="0"/>
              </a:spcBef>
              <a:spcAft>
                <a:spcPts val="0"/>
              </a:spcAft>
              <a:buNone/>
            </a:pPr>
            <a:r>
              <a:rPr lang="en-US" dirty="0">
                <a:hlinkClick r:id="rId3"/>
              </a:rPr>
              <a:t>https://uwa.bootcampcontent.com/UWA-Bootcamp/UW-SEA-FSF-PT-11-2019-U-C</a:t>
            </a:r>
            <a:endParaRPr sz="1100" b="0" i="0" u="none" strike="noStrike" cap="none" dirty="0">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15 minute break</a:t>
            </a:r>
            <a:endParaRPr dirty="0"/>
          </a:p>
        </p:txBody>
      </p:sp>
      <p:sp>
        <p:nvSpPr>
          <p:cNvPr id="1411" name="Google Shape;1411;g4067680081_2_2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Displaying YouTube required several things to come together:</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database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is what you see and what you interact with. The front-end is in charge of the user interface, where and how to put things. How to handle user interaction.</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empowers the front-end, it tells the front-end which videos and what data to display. It has the logic for which underlying data should be used.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information – video upload date, view count, the video itself, etc.</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database stores data that could be shown,</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back-end chooses which data to show,</a:t>
            </a: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front-end chooses how to show that data.</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Does that make sense? Can I get a fist-to-five?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If low, ask a student for another site to try.</a:t>
            </a: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dirty="0">
                <a:solidFill>
                  <a:schemeClr val="dk1"/>
                </a:solidFill>
                <a:latin typeface="Calibri"/>
                <a:ea typeface="Calibri"/>
                <a:cs typeface="Calibri"/>
                <a:sym typeface="Calibri"/>
              </a:rPr>
              <a:t>shutterstock_1024261021</a:t>
            </a: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dirty="0">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You don’t need to understand all of this just yet.</a:t>
            </a:r>
          </a:p>
          <a:p>
            <a:pPr marL="0" lvl="0" indent="0" algn="l" rtl="0">
              <a:spcBef>
                <a:spcPts val="0"/>
              </a:spcBef>
              <a:spcAft>
                <a:spcPts val="0"/>
              </a:spcAft>
              <a:buClr>
                <a:schemeClr val="dk1"/>
              </a:buClr>
              <a:buFont typeface="Arial"/>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This is just an idea of how each system interacts with each other.</a:t>
            </a: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lang="en"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Websites today are all about reading code for these components – “front-end” and “back-end”</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What you are probably used to seeing on your computer is a GUI representation of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 terminal exposes what’s really happening and gives you full control over your computer.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You'll hear the word "directory" a lot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 folder is a way to visually represent a directory. The directory is what’s actually on your computer.</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cs typeface="Calibri"/>
                <a:sym typeface="Calibri"/>
              </a:rPr>
              <a:t>Show in Finder</a:t>
            </a:r>
            <a:endParaRPr sz="1300" dirty="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let’s run through a couple of examples.</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err="1">
                <a:solidFill>
                  <a:schemeClr val="dk1"/>
                </a:solidFill>
                <a:latin typeface="Calibri"/>
                <a:cs typeface="Calibri"/>
                <a:sym typeface="Calibri"/>
              </a:rPr>
              <a:t>pwd</a:t>
            </a: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cd</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cd ~</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cd ..</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ls</a:t>
            </a:r>
          </a:p>
          <a:p>
            <a:pPr marL="0" marR="0" lvl="0" indent="0" algn="l" rtl="0">
              <a:spcBef>
                <a:spcPts val="0"/>
              </a:spcBef>
              <a:spcAft>
                <a:spcPts val="0"/>
              </a:spcAft>
              <a:buNone/>
            </a:pPr>
            <a:r>
              <a:rPr lang="en" sz="1100" b="0" i="0" u="none" strike="noStrike" cap="none" dirty="0" err="1">
                <a:solidFill>
                  <a:schemeClr val="dk1"/>
                </a:solidFill>
                <a:latin typeface="Calibri"/>
                <a:cs typeface="Calibri"/>
                <a:sym typeface="Calibri"/>
              </a:rPr>
              <a:t>mkdir</a:t>
            </a: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err="1">
                <a:solidFill>
                  <a:schemeClr val="dk1"/>
                </a:solidFill>
                <a:latin typeface="Calibri"/>
                <a:cs typeface="Calibri"/>
                <a:sym typeface="Calibri"/>
              </a:rPr>
              <a:t>rmdir</a:t>
            </a: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touch</a:t>
            </a:r>
          </a:p>
          <a:p>
            <a:pPr marL="0" marR="0" lvl="0" indent="0" algn="l" rtl="0">
              <a:spcBef>
                <a:spcPts val="0"/>
              </a:spcBef>
              <a:spcAft>
                <a:spcPts val="0"/>
              </a:spcAft>
              <a:buNone/>
            </a:pPr>
            <a:r>
              <a:rPr lang="en" sz="1100" b="0" i="0" u="none" strike="noStrike" cap="none" dirty="0" err="1">
                <a:solidFill>
                  <a:schemeClr val="dk1"/>
                </a:solidFill>
                <a:latin typeface="Calibri"/>
                <a:cs typeface="Calibri"/>
                <a:sym typeface="Calibri"/>
              </a:rPr>
              <a:t>rm</a:t>
            </a: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open file (say on windows this is explorer file)</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open . (say on windows this is explorer .)</a:t>
            </a: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code . (if you're on mac and this didn't work, see the prework materials or talk after class)</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tab</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up arrow</a:t>
            </a:r>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endParaRPr lang="en-US" dirty="0"/>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first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often send out an activity for everyone to work on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TAs: Slack out the activity to #01-class-activities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also, slack the command cheat sheet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walk around helping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3"/>
              </a:rPr>
              <a:t>12 minute timer https://www.google.com/search?q=12+minute+timer&amp;rlz=1C1CHBF_enUS737US737&amp;oq=12+minute&amp;aqs=chrome.0.0j69i57j0l4.2145j0j1&amp;sourceid=chrome&amp;ie=UTF-8</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Power clap in three, two, one..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chemeClr val="dk1"/>
                </a:solidFill>
                <a:latin typeface="Calibri"/>
                <a:ea typeface="Calibri"/>
                <a:cs typeface="Calibri"/>
                <a:sym typeface="Calibri"/>
              </a:rPr>
              <a:t>Ask the class if they found any cool new commands we didn’t cover</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Did everyone get this working? Anyone want me to go through the activity?</a:t>
            </a: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5 minutes to discuss</a:t>
            </a:r>
          </a:p>
          <a:p>
            <a:pPr marL="0" marR="0" lvl="0" indent="0" algn="l" rtl="0">
              <a:spcBef>
                <a:spcPts val="0"/>
              </a:spcBef>
              <a:spcAft>
                <a:spcPts val="0"/>
              </a:spcAft>
              <a:buNone/>
            </a:pPr>
            <a:r>
              <a:rPr lang="en-US" dirty="0">
                <a:solidFill>
                  <a:schemeClr val="dk1"/>
                </a:solidFill>
                <a:latin typeface="Calibri"/>
                <a:ea typeface="Calibri"/>
                <a:cs typeface="Calibri"/>
                <a:sym typeface="Calibri"/>
              </a:rPr>
              <a:t>the process of creating files, removing files, etc.</a:t>
            </a:r>
          </a:p>
          <a:p>
            <a:pPr marL="0" marR="0" lvl="0" indent="0" algn="l" rtl="0">
              <a:spcBef>
                <a:spcPts val="0"/>
              </a:spcBef>
              <a:spcAft>
                <a:spcPts val="0"/>
              </a:spcAft>
              <a:buNone/>
            </a:pPr>
            <a:r>
              <a:rPr lang="en-US" dirty="0">
                <a:solidFill>
                  <a:schemeClr val="dk1"/>
                </a:solidFill>
                <a:latin typeface="Calibri"/>
                <a:ea typeface="Calibri"/>
                <a:cs typeface="Calibri"/>
                <a:sym typeface="Calibri"/>
              </a:rPr>
              <a:t>what is full stack development?</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Openly ask if anyone wants to share. Cold call if necessary.</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https://media0.giphy.com/media/3o6ZtdLTaO5oidSO3u/source.gif</a:t>
            </a:r>
            <a:endParaRPr dirty="0">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files from the terminal, let’s create </a:t>
            </a:r>
            <a:r>
              <a:rPr lang="en-US" sz="1100" b="0" i="0" u="none" strike="noStrike" cap="none" dirty="0">
                <a:solidFill>
                  <a:schemeClr val="dk1"/>
                </a:solidFill>
                <a:latin typeface="Calibri"/>
                <a:ea typeface="Calibri"/>
                <a:cs typeface="Calibri"/>
                <a:sym typeface="Calibri"/>
              </a:rPr>
              <a:t>an HTML file </a:t>
            </a:r>
            <a:r>
              <a:rPr lang="en" sz="1100" b="0" i="0" u="none" strike="noStrike" cap="none" dirty="0">
                <a:solidFill>
                  <a:schemeClr val="dk1"/>
                </a:solidFill>
                <a:latin typeface="Calibri"/>
                <a:ea typeface="Calibri"/>
                <a:cs typeface="Calibri"/>
                <a:sym typeface="Calibri"/>
              </a:rPr>
              <a:t>and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cs typeface="Calibri"/>
                <a:sym typeface="Calibri"/>
              </a:rPr>
              <a:t>Instructor Do: </a:t>
            </a:r>
            <a:r>
              <a:rPr lang="en-US" sz="1100" b="0" i="0" u="none" strike="noStrike" cap="none" dirty="0">
                <a:solidFill>
                  <a:schemeClr val="dk1"/>
                </a:solidFill>
                <a:latin typeface="Calibri"/>
                <a:cs typeface="Calibri"/>
                <a:sym typeface="Calibri"/>
              </a:rPr>
              <a:t>Do the activity for creating an html page</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r>
              <a:rPr lang="en-US" sz="1100" b="0" i="0" u="none" strike="noStrike" cap="none" dirty="0">
                <a:solidFill>
                  <a:srgbClr val="000000"/>
                </a:solidFill>
                <a:effectLst/>
                <a:latin typeface="Arial"/>
                <a:ea typeface="Arial"/>
                <a:cs typeface="Arial"/>
                <a:sym typeface="Arial"/>
              </a:rPr>
              <a:t>We're going to create a new HTML file in VS Code. Have students follow along if they can but tell them not to get too bogged down if they are having trouble keeping up. They will have a chance to work on an example of their own later.</a:t>
            </a:r>
          </a:p>
          <a:p>
            <a:r>
              <a:rPr lang="en-US" sz="1100" b="0" i="0" u="none" strike="noStrike" cap="none" dirty="0">
                <a:solidFill>
                  <a:srgbClr val="000000"/>
                </a:solidFill>
                <a:effectLst/>
                <a:latin typeface="Arial"/>
                <a:ea typeface="Arial"/>
                <a:cs typeface="Arial"/>
                <a:sym typeface="Arial"/>
              </a:rPr>
              <a:t>Use the code in </a:t>
            </a:r>
            <a:r>
              <a:rPr lang="en-US" sz="1100" b="0" i="0" u="none" strike="noStrike" cap="none" dirty="0">
                <a:solidFill>
                  <a:srgbClr val="000000"/>
                </a:solidFill>
                <a:effectLst/>
                <a:latin typeface="Arial"/>
                <a:ea typeface="Arial"/>
                <a:cs typeface="Arial"/>
                <a:sym typeface="Arial"/>
                <a:hlinkClick r:id="rId3" tooltip="../../../01-Class-Content/01-HTML-Git-CSS/01-Activities/02-MyFirstHTML/Solved/my-first-html.html"/>
              </a:rPr>
              <a:t>my-first-html.html</a:t>
            </a:r>
            <a:r>
              <a:rPr lang="en-US" sz="1100" b="0" i="0" u="none" strike="noStrike" cap="none" dirty="0">
                <a:solidFill>
                  <a:srgbClr val="000000"/>
                </a:solidFill>
                <a:effectLst/>
                <a:latin typeface="Arial"/>
                <a:ea typeface="Arial"/>
                <a:cs typeface="Arial"/>
                <a:sym typeface="Arial"/>
              </a:rPr>
              <a:t> as a guide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Create directory and HTML file in command line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code </a:t>
            </a:r>
            <a:r>
              <a:rPr lang="en-US" sz="1100" b="0" i="0" u="none" strike="noStrike" cap="none" dirty="0" err="1">
                <a:solidFill>
                  <a:srgbClr val="000000"/>
                </a:solidFill>
                <a:effectLst/>
                <a:latin typeface="Arial"/>
                <a:ea typeface="Arial"/>
                <a:cs typeface="Arial"/>
                <a:sym typeface="Arial"/>
              </a:rPr>
              <a:t>example.html</a:t>
            </a:r>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&lt;!DOCTYPE html&gt;</a:t>
            </a:r>
          </a:p>
          <a:p>
            <a:r>
              <a:rPr lang="en-US" sz="1100" b="0" i="0" u="none" strike="noStrike" cap="none" dirty="0">
                <a:solidFill>
                  <a:srgbClr val="000000"/>
                </a:solidFill>
                <a:effectLst/>
                <a:latin typeface="Arial"/>
                <a:ea typeface="Arial"/>
                <a:cs typeface="Arial"/>
                <a:sym typeface="Arial"/>
              </a:rPr>
              <a:t>&lt;html&gt;</a:t>
            </a:r>
          </a:p>
          <a:p>
            <a:r>
              <a:rPr lang="en-US" sz="1100" b="0" i="0" u="none" strike="noStrike" cap="none" dirty="0">
                <a:solidFill>
                  <a:srgbClr val="000000"/>
                </a:solidFill>
                <a:effectLst/>
                <a:latin typeface="Arial"/>
                <a:ea typeface="Arial"/>
                <a:cs typeface="Arial"/>
                <a:sym typeface="Arial"/>
              </a:rPr>
              <a:t>&lt;head&gt;</a:t>
            </a:r>
          </a:p>
          <a:p>
            <a:r>
              <a:rPr lang="en-US" sz="1100" b="0" i="0" u="none" strike="noStrike" cap="none" dirty="0">
                <a:solidFill>
                  <a:srgbClr val="000000"/>
                </a:solidFill>
                <a:effectLst/>
                <a:latin typeface="Arial"/>
                <a:ea typeface="Arial"/>
                <a:cs typeface="Arial"/>
                <a:sym typeface="Arial"/>
              </a:rPr>
              <a:t>&lt;title&gt;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Open file in browser (talk about "Open in Default Browser")</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&lt;body&gt;</a:t>
            </a:r>
          </a:p>
          <a:p>
            <a:r>
              <a:rPr lang="en-US" sz="1100" b="0" i="0" u="none" strike="noStrike" cap="none" dirty="0">
                <a:solidFill>
                  <a:srgbClr val="000000"/>
                </a:solidFill>
                <a:effectLst/>
                <a:latin typeface="Arial"/>
                <a:ea typeface="Arial"/>
                <a:cs typeface="Arial"/>
                <a:sym typeface="Arial"/>
              </a:rPr>
              <a:t>&lt;h1&gt;</a:t>
            </a:r>
          </a:p>
          <a:p>
            <a:r>
              <a:rPr lang="en-US" sz="1100" b="0" i="0" u="none" strike="noStrike" cap="none" dirty="0">
                <a:solidFill>
                  <a:srgbClr val="000000"/>
                </a:solidFill>
                <a:effectLst/>
                <a:latin typeface="Arial"/>
                <a:ea typeface="Arial"/>
                <a:cs typeface="Arial"/>
                <a:sym typeface="Arial"/>
              </a:rPr>
              <a:t>Refresh page</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img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src</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thumbs.gfycat.com</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BlandTeemingFrillneckedlizard-small.gif</a:t>
            </a:r>
            <a:r>
              <a:rPr lang="en-US" sz="1100" b="0" i="0" u="none" strike="noStrike" cap="none" dirty="0">
                <a:solidFill>
                  <a:srgbClr val="000000"/>
                </a:solidFill>
                <a:effectLst/>
                <a:latin typeface="Arial"/>
                <a:ea typeface="Arial"/>
                <a:cs typeface="Arial"/>
                <a:sym typeface="Arial"/>
              </a:rPr>
              <a:t>" alt="</a:t>
            </a:r>
            <a:r>
              <a:rPr lang="en-US" sz="1100" b="0" i="0" u="none" strike="noStrike" cap="none" dirty="0" err="1">
                <a:solidFill>
                  <a:srgbClr val="000000"/>
                </a:solidFill>
                <a:effectLst/>
                <a:latin typeface="Arial"/>
                <a:ea typeface="Arial"/>
                <a:cs typeface="Arial"/>
                <a:sym typeface="Arial"/>
              </a:rPr>
              <a:t>Spongebob</a:t>
            </a:r>
            <a:r>
              <a:rPr lang="en-US" sz="1100" b="0" i="0" u="none" strike="noStrike" cap="none" dirty="0">
                <a:solidFill>
                  <a:srgbClr val="000000"/>
                </a:solidFill>
                <a:effectLst/>
                <a:latin typeface="Arial"/>
                <a:ea typeface="Arial"/>
                <a:cs typeface="Arial"/>
                <a:sym typeface="Arial"/>
              </a:rPr>
              <a:t> Learning"/&gt;</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br</a:t>
            </a:r>
            <a:r>
              <a:rPr lang="en-US" sz="1100" b="0" i="0" u="none" strike="noStrike" cap="none" dirty="0">
                <a:solidFill>
                  <a:srgbClr val="000000"/>
                </a:solidFill>
                <a:effectLst/>
                <a:latin typeface="Arial"/>
                <a:ea typeface="Arial"/>
                <a:cs typeface="Arial"/>
                <a:sym typeface="Arial"/>
              </a:rPr>
              <a:t>&gt;</a:t>
            </a:r>
          </a:p>
          <a:p>
            <a:r>
              <a:rPr lang="en-US" sz="1100" b="0" i="0" u="none" strike="noStrike" cap="none" dirty="0">
                <a:solidFill>
                  <a:srgbClr val="000000"/>
                </a:solidFill>
                <a:effectLst/>
                <a:latin typeface="Arial"/>
                <a:ea typeface="Arial"/>
                <a:cs typeface="Arial"/>
                <a:sym typeface="Arial"/>
              </a:rPr>
              <a: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www.reddit.com</a:t>
            </a:r>
            <a:r>
              <a:rPr lang="en-US" sz="1100" b="0" i="0" u="none" strike="noStrike" cap="none" dirty="0">
                <a:solidFill>
                  <a:srgbClr val="000000"/>
                </a:solidFill>
                <a:effectLst/>
                <a:latin typeface="Arial"/>
                <a:ea typeface="Arial"/>
                <a:cs typeface="Arial"/>
                <a:sym typeface="Arial"/>
              </a:rPr>
              <a:t>/r/</a:t>
            </a:r>
            <a:r>
              <a:rPr lang="en-US" sz="1100" b="0" i="0" u="none" strike="noStrike" cap="none" dirty="0" err="1">
                <a:solidFill>
                  <a:srgbClr val="000000"/>
                </a:solidFill>
                <a:effectLst/>
                <a:latin typeface="Arial"/>
                <a:ea typeface="Arial"/>
                <a:cs typeface="Arial"/>
                <a:sym typeface="Arial"/>
              </a:rPr>
              <a:t>ProgrammerHumor</a:t>
            </a:r>
            <a:r>
              <a:rPr lang="en-US" sz="1100" b="0" i="0" u="none" strike="noStrike" cap="none" dirty="0">
                <a:solidFill>
                  <a:srgbClr val="000000"/>
                </a:solidFill>
                <a:effectLst/>
                <a:latin typeface="Arial"/>
                <a:ea typeface="Arial"/>
                <a:cs typeface="Arial"/>
                <a:sym typeface="Arial"/>
              </a:rPr>
              <a:t>/" target="_blank"&gt;Programmer humor in a new tab!&lt;/a&gt;</a:t>
            </a:r>
          </a:p>
          <a:p>
            <a:r>
              <a:rPr lang="en-US" sz="1100" b="0" i="0" u="none" strike="noStrike" cap="none" dirty="0">
                <a:solidFill>
                  <a:srgbClr val="000000"/>
                </a:solidFill>
                <a:effectLst/>
                <a:latin typeface="Arial"/>
                <a:ea typeface="Arial"/>
                <a:cs typeface="Arial"/>
                <a:sym typeface="Arial"/>
              </a:rPr>
              <a:t>&lt;</a:t>
            </a:r>
            <a:r>
              <a:rPr lang="en-US" sz="1100" b="0" i="0" u="none" strike="noStrike" cap="none" dirty="0" err="1">
                <a:solidFill>
                  <a:srgbClr val="000000"/>
                </a:solidFill>
                <a:effectLst/>
                <a:latin typeface="Arial"/>
                <a:ea typeface="Arial"/>
                <a:cs typeface="Arial"/>
                <a:sym typeface="Arial"/>
              </a:rPr>
              <a:t>br</a:t>
            </a:r>
            <a:r>
              <a:rPr lang="en-US" sz="1100" b="0" i="0" u="none" strike="noStrike" cap="none" dirty="0">
                <a:solidFill>
                  <a:srgbClr val="000000"/>
                </a:solidFill>
                <a:effectLst/>
                <a:latin typeface="Arial"/>
                <a:ea typeface="Arial"/>
                <a:cs typeface="Arial"/>
                <a:sym typeface="Arial"/>
              </a:rPr>
              <a:t>&gt;</a:t>
            </a:r>
          </a:p>
          <a:p>
            <a:r>
              <a:rPr lang="en-US" sz="1100" b="0" i="0" u="none" strike="noStrike" cap="none" dirty="0">
                <a:solidFill>
                  <a:srgbClr val="000000"/>
                </a:solidFill>
                <a:effectLst/>
                <a:latin typeface="Arial"/>
                <a:ea typeface="Arial"/>
                <a:cs typeface="Arial"/>
                <a:sym typeface="Arial"/>
              </a:rPr>
              <a:t>&lt;strong&gt;&lt;a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www.youtube.com</a:t>
            </a:r>
            <a:r>
              <a:rPr lang="en-US" sz="1100" b="0" i="0" u="none" strike="noStrike" cap="none" dirty="0">
                <a:solidFill>
                  <a:srgbClr val="000000"/>
                </a:solidFill>
                <a:effectLst/>
                <a:latin typeface="Arial"/>
                <a:ea typeface="Arial"/>
                <a:cs typeface="Arial"/>
                <a:sym typeface="Arial"/>
              </a:rPr>
              <a:t>/channel/UCtxCXg-UvSnTKPOzLH4wJaQ"&gt;&lt;/a&gt;&lt;/strong&gt;</a:t>
            </a:r>
          </a:p>
          <a:p>
            <a:r>
              <a:rPr lang="en-US" sz="1100" b="0" i="0" u="none" strike="noStrike" cap="none" dirty="0">
                <a:solidFill>
                  <a:srgbClr val="000000"/>
                </a:solidFill>
                <a:effectLst/>
                <a:latin typeface="Arial"/>
                <a:ea typeface="Arial"/>
                <a:cs typeface="Arial"/>
                <a:sym typeface="Arial"/>
              </a:rPr>
              <a:t>&lt;a </a:t>
            </a:r>
            <a:r>
              <a:rPr lang="en-US" sz="1100" b="0" i="0" u="none" strike="noStrike" cap="none" dirty="0" err="1">
                <a:solidFill>
                  <a:srgbClr val="000000"/>
                </a:solidFill>
                <a:effectLst/>
                <a:latin typeface="Arial"/>
                <a:ea typeface="Arial"/>
                <a:cs typeface="Arial"/>
                <a:sym typeface="Arial"/>
              </a:rPr>
              <a:t>href</a:t>
            </a:r>
            <a:r>
              <a:rPr lang="en-US" sz="1100" b="0" i="0" u="none" strike="noStrike" cap="none" dirty="0">
                <a:solidFill>
                  <a:srgbClr val="000000"/>
                </a:solidFill>
                <a:effectLst/>
                <a:latin typeface="Arial"/>
                <a:ea typeface="Arial"/>
                <a:cs typeface="Arial"/>
                <a:sym typeface="Arial"/>
              </a:rPr>
              <a:t>="#"&gt;This is a placeholder link, it goes nowhere...&gt;&lt;/a&gt;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Ask if there are any questions before proceeding to the student exercise.</a:t>
            </a:r>
          </a:p>
          <a:p>
            <a:pPr marL="0" marR="0" lvl="0" indent="0" algn="l" rtl="0">
              <a:spcBef>
                <a:spcPts val="0"/>
              </a:spcBef>
              <a:spcAft>
                <a:spcPts val="0"/>
              </a:spcAft>
              <a:buNone/>
            </a:pPr>
            <a:endParaRPr lang="en-US" sz="1300" dirty="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4180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Markup history – started with people adding information in the margins and drawing on the paper</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Computer can’t understand arrows and underlines – had to be standardized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Go back to demo we just did</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Base text is the link text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Marked up with a to show that this should be a link</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Marked up more to say and this is what it should open</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 minutes</a:t>
            </a:r>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10 minutes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slack out instructions</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Keep showing the code we just wrote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Fist to five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Open solution and go through line by line</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Talk about indentation (</a:t>
            </a:r>
            <a:r>
              <a:rPr lang="en-US" sz="1100" b="0" i="0" u="none" strike="noStrike" cap="none" dirty="0" err="1">
                <a:solidFill>
                  <a:schemeClr val="dk1"/>
                </a:solidFill>
                <a:latin typeface="Calibri"/>
                <a:ea typeface="Calibri"/>
                <a:cs typeface="Calibri"/>
                <a:sym typeface="Calibri"/>
              </a:rPr>
              <a:t>ctrl+j</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Allow more questions</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US" dirty="0"/>
              <a:t>Demo </a:t>
            </a:r>
            <a:r>
              <a:rPr lang="en-US" dirty="0" err="1"/>
              <a:t>index.html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will be the first homework assignment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details will come on Thursday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will be due on Thursday the next week</a:t>
            </a: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dirty="0"/>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These details are in the GitLab repo</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TAs: Slack this link - https://</a:t>
            </a:r>
            <a:r>
              <a:rPr lang="en-US" sz="1100" b="0" i="0" u="none" strike="noStrike" cap="none" dirty="0" err="1">
                <a:solidFill>
                  <a:schemeClr val="dk1"/>
                </a:solidFill>
                <a:latin typeface="Calibri"/>
                <a:ea typeface="Calibri"/>
                <a:cs typeface="Calibri"/>
                <a:sym typeface="Calibri"/>
              </a:rPr>
              <a:t>uwa.bootcampcontent.com</a:t>
            </a:r>
            <a:r>
              <a:rPr lang="en-US" sz="1100" b="0" i="0" u="none" strike="noStrike" cap="none" dirty="0">
                <a:solidFill>
                  <a:schemeClr val="dk1"/>
                </a:solidFill>
                <a:latin typeface="Calibri"/>
                <a:ea typeface="Calibri"/>
                <a:cs typeface="Calibri"/>
                <a:sym typeface="Calibri"/>
              </a:rPr>
              <a:t>/UWA-Bootcamp/UW-SEA-FSF-PT-11-2019-U-C/tree/master/01-Week_HTML-CSS/01-Day_Intro-HTML#mini-homework </a:t>
            </a: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62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I’m bad at names and this is a large class</a:t>
            </a: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18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Raise your hand if you have a question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I’ll pause occasionally to ask for questions too</a:t>
            </a: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hyperlink" Target="https://public.tableau.com/profile/spencer.shadley#!/vizhome/UWTechnologies/Technolog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2.gif"/></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hyperlink" Target="https://house-cup-bootcamp.herokuapp.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19.xml"/><Relationship Id="rId7" Type="http://schemas.openxmlformats.org/officeDocument/2006/relationships/image" Target="../media/image3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notesSlide" Target="../notesSlides/notesSlide3.xml"/><Relationship Id="rId9" Type="http://schemas.openxmlformats.org/officeDocument/2006/relationships/image" Target="../media/image37.jpeg"/></Relationships>
</file>

<file path=ppt/slides/_rels/slide30.xml.rels><?xml version="1.0" encoding="UTF-8" standalone="yes"?>
<Relationships xmlns="http://schemas.openxmlformats.org/package/2006/relationships"><Relationship Id="rId3" Type="http://schemas.openxmlformats.org/officeDocument/2006/relationships/hyperlink" Target="https://help.github.com/en/github/authenticating-to-github/connecting-to-github-with-ssh"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s://uwa.bootcampcontent.com/UWA-Bootcamp/UW-SEA-FSF-PT-11-2019-U-C"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jpe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1.jpeg"/><Relationship Id="rId4" Type="http://schemas.openxmlformats.org/officeDocument/2006/relationships/image" Target="../media/image5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8" Type="http://schemas.openxmlformats.org/officeDocument/2006/relationships/hyperlink" Target="https://developer.mozilla.org/en-US/docs/Learn/HTML/Introduction_to_HTML" TargetMode="External"/><Relationship Id="rId3" Type="http://schemas.openxmlformats.org/officeDocument/2006/relationships/hyperlink" Target="https://uwa.bootcampcontent.com/UWA-Bootcamp/UW-SEA-FSF-PT-11-2019-U-C/tree/master/01-Week_HTML-CSS/01-Day_Intro-HTML#mini-homework" TargetMode="External"/><Relationship Id="rId7" Type="http://schemas.openxmlformats.org/officeDocument/2006/relationships/hyperlink" Target="https://www.youtube.com/watch?v=ieb6Svbc10E&amp;index=1&amp;list=PLgJ8UgkiorCnMLsUevoQRxH8t9bt7ne14"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s://www.w3schools.com/html/html_paragraphs.asp" TargetMode="External"/><Relationship Id="rId5" Type="http://schemas.openxmlformats.org/officeDocument/2006/relationships/hyperlink" Target="https://www.w3schools.com/html/default.asp" TargetMode="External"/><Relationship Id="rId4" Type="http://schemas.openxmlformats.org/officeDocument/2006/relationships/hyperlink" Target="https://www.w3schools.com/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You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55" y="533700"/>
            <a:ext cx="6035836" cy="4240267"/>
          </a:xfrm>
          <a:prstGeom prst="rect">
            <a:avLst/>
          </a:prstGeom>
          <a:noFill/>
          <a:extLst>
            <a:ext uri="{909E8E84-426E-40DD-AFC4-6F175D3DCCD1}">
              <a14:hiddenFill xmlns:a14="http://schemas.microsoft.com/office/drawing/2010/main">
                <a:solidFill>
                  <a:srgbClr val="FFFFFF"/>
                </a:solidFill>
              </a14:hiddenFill>
            </a:ext>
          </a:extLst>
        </p:spPr>
      </p:pic>
      <p:pic>
        <p:nvPicPr>
          <p:cNvPr id="1189" name="Google Shape;1189;p86"/>
          <p:cNvPicPr preferRelativeResize="0"/>
          <p:nvPr/>
        </p:nvPicPr>
        <p:blipFill>
          <a:blip r:embed="rId4">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460307" y="761641"/>
            <a:ext cx="3476465" cy="4040709"/>
          </a:xfrm>
          <a:prstGeom prst="rect">
            <a:avLst/>
          </a:prstGeom>
        </p:spPr>
      </p:pic>
      <p:pic>
        <p:nvPicPr>
          <p:cNvPr id="4100" name="Picture 4" descr="Its Great To Meet You Will Ferrell GIF by filmeditor">
            <a:extLst>
              <a:ext uri="{FF2B5EF4-FFF2-40B4-BE49-F238E27FC236}">
                <a16:creationId xmlns:a16="http://schemas.microsoft.com/office/drawing/2014/main" id="{782E03AF-DA84-4CF8-94CD-6C269E8D5C7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59504" y="144441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Course Structure</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Course Overview</a:t>
            </a:r>
            <a:endParaRPr dirty="0"/>
          </a:p>
        </p:txBody>
      </p:sp>
      <p:sp>
        <p:nvSpPr>
          <p:cNvPr id="1686" name="Google Shape;1686;p117"/>
          <p:cNvSpPr txBox="1">
            <a:spLocks noGrp="1"/>
          </p:cNvSpPr>
          <p:nvPr>
            <p:ph type="body" idx="3"/>
          </p:nvPr>
        </p:nvSpPr>
        <p:spPr>
          <a:xfrm>
            <a:off x="341635" y="862945"/>
            <a:ext cx="8460730" cy="3859250"/>
          </a:xfrm>
          <a:prstGeom prst="rect">
            <a:avLst/>
          </a:prstGeom>
        </p:spPr>
        <p:txBody>
          <a:bodyPr spcFirstLastPara="1" wrap="square" lIns="457200" tIns="0" rIns="457200" bIns="914400" numCol="2" anchor="t" anchorCtr="0">
            <a:noAutofit/>
          </a:bodyPr>
          <a:lstStyle/>
          <a:p>
            <a:pPr marL="400050" indent="-285750">
              <a:spcBef>
                <a:spcPts val="600"/>
              </a:spcBef>
              <a:buSzPts val="1800"/>
            </a:pPr>
            <a:r>
              <a:rPr lang="en-US" sz="1600" dirty="0"/>
              <a:t>Week 01 - HTML-Git-CSS</a:t>
            </a:r>
          </a:p>
          <a:p>
            <a:pPr marL="400050" indent="-285750">
              <a:spcBef>
                <a:spcPts val="600"/>
              </a:spcBef>
              <a:buSzPts val="1800"/>
            </a:pPr>
            <a:r>
              <a:rPr lang="en-US" sz="1600" dirty="0"/>
              <a:t>Week 02 - CSS-Bootstrap</a:t>
            </a:r>
          </a:p>
          <a:p>
            <a:pPr marL="400050" indent="-285750">
              <a:spcBef>
                <a:spcPts val="600"/>
              </a:spcBef>
              <a:buSzPts val="1800"/>
            </a:pPr>
            <a:r>
              <a:rPr lang="en-US" sz="1600" dirty="0"/>
              <a:t>Week 03 - JavaScript</a:t>
            </a:r>
          </a:p>
          <a:p>
            <a:pPr marL="400050" indent="-285750">
              <a:spcBef>
                <a:spcPts val="600"/>
              </a:spcBef>
              <a:buSzPts val="1800"/>
            </a:pPr>
            <a:r>
              <a:rPr lang="en-US" sz="1600" dirty="0"/>
              <a:t>Week 04 - Web-APIs</a:t>
            </a:r>
          </a:p>
          <a:p>
            <a:pPr marL="400050" indent="-285750">
              <a:spcBef>
                <a:spcPts val="600"/>
              </a:spcBef>
              <a:buSzPts val="1800"/>
            </a:pPr>
            <a:r>
              <a:rPr lang="en-US" sz="1600" dirty="0"/>
              <a:t>Week 05 - Third-Party-APIs</a:t>
            </a:r>
          </a:p>
          <a:p>
            <a:pPr marL="400050" indent="-285750">
              <a:spcBef>
                <a:spcPts val="600"/>
              </a:spcBef>
              <a:buSzPts val="1800"/>
            </a:pPr>
            <a:r>
              <a:rPr lang="en-US" sz="1600" dirty="0"/>
              <a:t>Week 06 - Server-Side-APIs</a:t>
            </a:r>
          </a:p>
          <a:p>
            <a:pPr marL="400050" indent="-285750">
              <a:spcBef>
                <a:spcPts val="600"/>
              </a:spcBef>
              <a:buSzPts val="1800"/>
            </a:pPr>
            <a:r>
              <a:rPr lang="en-US" sz="1600" dirty="0"/>
              <a:t>Week 07 - Project-1</a:t>
            </a:r>
          </a:p>
          <a:p>
            <a:pPr marL="400050" indent="-285750">
              <a:spcBef>
                <a:spcPts val="600"/>
              </a:spcBef>
              <a:buSzPts val="1800"/>
            </a:pPr>
            <a:r>
              <a:rPr lang="en-US" sz="1600" dirty="0"/>
              <a:t>Week 08 - Project-1-Continued</a:t>
            </a:r>
          </a:p>
          <a:p>
            <a:pPr marL="400050" indent="-285750">
              <a:spcBef>
                <a:spcPts val="600"/>
              </a:spcBef>
              <a:buSzPts val="1800"/>
            </a:pPr>
            <a:r>
              <a:rPr lang="en-US" sz="1600" dirty="0"/>
              <a:t>Week 09 - NodeJS</a:t>
            </a:r>
          </a:p>
          <a:p>
            <a:pPr marL="400050" indent="-285750">
              <a:spcBef>
                <a:spcPts val="600"/>
              </a:spcBef>
              <a:buSzPts val="1800"/>
            </a:pPr>
            <a:r>
              <a:rPr lang="en-US" sz="1600" dirty="0"/>
              <a:t>Week 10 - OOP</a:t>
            </a:r>
          </a:p>
          <a:p>
            <a:pPr marL="400050" indent="-285750">
              <a:spcBef>
                <a:spcPts val="600"/>
              </a:spcBef>
              <a:buSzPts val="1800"/>
            </a:pPr>
            <a:r>
              <a:rPr lang="en-US" sz="1600" dirty="0"/>
              <a:t>Week 11 - express</a:t>
            </a:r>
          </a:p>
          <a:p>
            <a:pPr marL="400050" indent="-285750">
              <a:spcBef>
                <a:spcPts val="600"/>
              </a:spcBef>
              <a:buSzPts val="1800"/>
            </a:pPr>
            <a:r>
              <a:rPr lang="en-US" sz="1600" dirty="0"/>
              <a:t>Week 12 - MySQL</a:t>
            </a:r>
          </a:p>
          <a:p>
            <a:pPr marL="400050" indent="-285750">
              <a:spcBef>
                <a:spcPts val="600"/>
              </a:spcBef>
              <a:buSzPts val="1800"/>
            </a:pPr>
            <a:r>
              <a:rPr lang="en-US" sz="1600" dirty="0"/>
              <a:t>Week 13 - MVC</a:t>
            </a:r>
          </a:p>
          <a:p>
            <a:pPr marL="400050" indent="-285750">
              <a:spcBef>
                <a:spcPts val="600"/>
              </a:spcBef>
              <a:buSzPts val="1800"/>
            </a:pPr>
            <a:r>
              <a:rPr lang="en-US" sz="1600" dirty="0"/>
              <a:t>Week 14 - Full-Stack</a:t>
            </a:r>
          </a:p>
          <a:p>
            <a:pPr marL="400050" indent="-285750">
              <a:spcBef>
                <a:spcPts val="600"/>
              </a:spcBef>
              <a:buSzPts val="1800"/>
            </a:pPr>
            <a:r>
              <a:rPr lang="en-US" sz="1600" dirty="0"/>
              <a:t>Week 15 - Project-2</a:t>
            </a:r>
          </a:p>
          <a:p>
            <a:pPr marL="400050" indent="-285750">
              <a:spcBef>
                <a:spcPts val="600"/>
              </a:spcBef>
              <a:buSzPts val="1800"/>
            </a:pPr>
            <a:r>
              <a:rPr lang="en-US" sz="1600" dirty="0"/>
              <a:t>Week 16 - Project-2-Contd</a:t>
            </a:r>
          </a:p>
          <a:p>
            <a:pPr marL="400050" indent="-285750">
              <a:spcBef>
                <a:spcPts val="600"/>
              </a:spcBef>
              <a:buSzPts val="1800"/>
            </a:pPr>
            <a:r>
              <a:rPr lang="en-US" sz="1600" dirty="0"/>
              <a:t>Week 17 - NoSQL</a:t>
            </a:r>
          </a:p>
          <a:p>
            <a:pPr marL="400050" indent="-285750">
              <a:spcBef>
                <a:spcPts val="600"/>
              </a:spcBef>
              <a:buSzPts val="1800"/>
            </a:pPr>
            <a:r>
              <a:rPr lang="en-US" sz="1600" dirty="0"/>
              <a:t>Week 18 - PWA</a:t>
            </a:r>
          </a:p>
          <a:p>
            <a:pPr marL="400050" indent="-285750">
              <a:spcBef>
                <a:spcPts val="600"/>
              </a:spcBef>
              <a:buSzPts val="1800"/>
            </a:pPr>
            <a:r>
              <a:rPr lang="en-US" sz="1600" dirty="0"/>
              <a:t>Week 19 - React</a:t>
            </a:r>
          </a:p>
          <a:p>
            <a:pPr marL="400050" indent="-285750">
              <a:spcBef>
                <a:spcPts val="600"/>
              </a:spcBef>
              <a:buSzPts val="1800"/>
            </a:pPr>
            <a:r>
              <a:rPr lang="en-US" sz="1600" dirty="0"/>
              <a:t>Week 20 - State</a:t>
            </a:r>
          </a:p>
          <a:p>
            <a:pPr marL="400050" indent="-285750">
              <a:spcBef>
                <a:spcPts val="600"/>
              </a:spcBef>
              <a:buSzPts val="1800"/>
            </a:pPr>
            <a:r>
              <a:rPr lang="en-US" sz="1600" dirty="0"/>
              <a:t>Week 21 - MERN</a:t>
            </a:r>
          </a:p>
          <a:p>
            <a:pPr marL="400050" indent="-285750">
              <a:spcBef>
                <a:spcPts val="600"/>
              </a:spcBef>
              <a:buSzPts val="1800"/>
            </a:pPr>
            <a:r>
              <a:rPr lang="en-US" sz="1600" dirty="0"/>
              <a:t>Week 22 - Computer-Science</a:t>
            </a:r>
          </a:p>
          <a:p>
            <a:pPr marL="400050" indent="-285750">
              <a:spcBef>
                <a:spcPts val="600"/>
              </a:spcBef>
              <a:buSzPts val="1800"/>
            </a:pPr>
            <a:r>
              <a:rPr lang="en-US" sz="1600" dirty="0"/>
              <a:t>Week 23 - Project-3</a:t>
            </a:r>
          </a:p>
          <a:p>
            <a:pPr marL="400050" indent="-285750">
              <a:spcBef>
                <a:spcPts val="600"/>
              </a:spcBef>
              <a:buSzPts val="1800"/>
            </a:pPr>
            <a:r>
              <a:rPr lang="en-US" sz="1600" dirty="0"/>
              <a:t>Week 24 - Project-3-Continued</a:t>
            </a:r>
          </a:p>
        </p:txBody>
      </p:sp>
    </p:spTree>
    <p:extLst>
      <p:ext uri="{BB962C8B-B14F-4D97-AF65-F5344CB8AC3E}">
        <p14:creationId xmlns:p14="http://schemas.microsoft.com/office/powerpoint/2010/main" val="11494180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Projects</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There are three projects</a:t>
            </a:r>
          </a:p>
          <a:p>
            <a:pPr marL="400050" indent="-285750">
              <a:spcBef>
                <a:spcPts val="1800"/>
              </a:spcBef>
              <a:buSzPts val="1800"/>
            </a:pPr>
            <a:r>
              <a:rPr lang="en-US" sz="1600" dirty="0"/>
              <a:t>They will be group projects</a:t>
            </a:r>
          </a:p>
          <a:p>
            <a:pPr marL="400050" indent="-285750">
              <a:spcBef>
                <a:spcPts val="1800"/>
              </a:spcBef>
              <a:buSzPts val="1800"/>
            </a:pPr>
            <a:r>
              <a:rPr lang="en-US" sz="1600" dirty="0"/>
              <a:t>This is a place to showcase your new skills (and looks great on a resume!)</a:t>
            </a:r>
          </a:p>
          <a:p>
            <a:pPr marL="400050" indent="-285750">
              <a:spcBef>
                <a:spcPts val="1800"/>
              </a:spcBef>
              <a:buSzPts val="1800"/>
            </a:pPr>
            <a:r>
              <a:rPr lang="en-US" sz="1600" dirty="0"/>
              <a:t>More details to come once they are closer</a:t>
            </a:r>
          </a:p>
        </p:txBody>
      </p:sp>
    </p:spTree>
    <p:extLst>
      <p:ext uri="{BB962C8B-B14F-4D97-AF65-F5344CB8AC3E}">
        <p14:creationId xmlns:p14="http://schemas.microsoft.com/office/powerpoint/2010/main" val="27622318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Weekly Schedule</a:t>
            </a:r>
            <a:endParaRPr dirty="0"/>
          </a:p>
        </p:txBody>
      </p:sp>
      <p:sp>
        <p:nvSpPr>
          <p:cNvPr id="1686" name="Google Shape;1686;p117"/>
          <p:cNvSpPr txBox="1">
            <a:spLocks noGrp="1"/>
          </p:cNvSpPr>
          <p:nvPr>
            <p:ph type="body" idx="3"/>
          </p:nvPr>
        </p:nvSpPr>
        <p:spPr>
          <a:xfrm>
            <a:off x="175" y="879462"/>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Class is on </a:t>
            </a:r>
            <a:r>
              <a:rPr lang="en-US" sz="1600" b="1" dirty="0"/>
              <a:t>Tuesday</a:t>
            </a:r>
            <a:r>
              <a:rPr lang="en-US" sz="1600" dirty="0"/>
              <a:t>, </a:t>
            </a:r>
            <a:r>
              <a:rPr lang="en-US" sz="1600" b="1" dirty="0"/>
              <a:t>Thursday</a:t>
            </a:r>
            <a:r>
              <a:rPr lang="en-US" sz="1600" dirty="0"/>
              <a:t> and </a:t>
            </a:r>
            <a:r>
              <a:rPr lang="en-US" sz="1600" b="1" dirty="0"/>
              <a:t>Saturday</a:t>
            </a:r>
          </a:p>
          <a:p>
            <a:pPr marL="400050" indent="-285750">
              <a:spcBef>
                <a:spcPts val="1800"/>
              </a:spcBef>
              <a:buSzPts val="1800"/>
            </a:pPr>
            <a:r>
              <a:rPr lang="en-US" sz="1600" dirty="0"/>
              <a:t>Office hours are </a:t>
            </a:r>
            <a:r>
              <a:rPr lang="en-US" sz="1600" b="1" dirty="0"/>
              <a:t>45 minutes before class</a:t>
            </a:r>
            <a:r>
              <a:rPr lang="en-US" sz="1600" dirty="0"/>
              <a:t> and </a:t>
            </a:r>
            <a:r>
              <a:rPr lang="en-US" sz="1600" b="1" dirty="0"/>
              <a:t>30 minutes after class</a:t>
            </a:r>
          </a:p>
          <a:p>
            <a:pPr marL="400050" indent="-285750">
              <a:spcBef>
                <a:spcPts val="1800"/>
              </a:spcBef>
              <a:buSzPts val="1800"/>
            </a:pPr>
            <a:r>
              <a:rPr lang="en-US" sz="1600" dirty="0"/>
              <a:t>The day </a:t>
            </a:r>
            <a:r>
              <a:rPr lang="en-US" sz="1600" b="1" dirty="0"/>
              <a:t>before class </a:t>
            </a:r>
            <a:r>
              <a:rPr lang="en-US" sz="1600" dirty="0"/>
              <a:t>any relevant slidedecks and unsolved activities are pushed to GitLab</a:t>
            </a:r>
          </a:p>
          <a:p>
            <a:pPr marL="400050" indent="-285750">
              <a:spcBef>
                <a:spcPts val="1800"/>
              </a:spcBef>
              <a:buSzPts val="1800"/>
            </a:pPr>
            <a:r>
              <a:rPr lang="en-US" sz="1600" b="1" dirty="0"/>
              <a:t>After each activity </a:t>
            </a:r>
            <a:r>
              <a:rPr lang="en-US" sz="1600" dirty="0"/>
              <a:t>a</a:t>
            </a:r>
            <a:r>
              <a:rPr lang="en-US" sz="1600" b="1" dirty="0"/>
              <a:t> </a:t>
            </a:r>
            <a:r>
              <a:rPr lang="en-US" sz="1600" dirty="0"/>
              <a:t>solved example activity will be pushed to GitLab</a:t>
            </a:r>
          </a:p>
          <a:p>
            <a:pPr marL="400050" indent="-285750">
              <a:spcBef>
                <a:spcPts val="1800"/>
              </a:spcBef>
              <a:buSzPts val="1800"/>
            </a:pPr>
            <a:r>
              <a:rPr lang="en-US" sz="1600" dirty="0"/>
              <a:t>On </a:t>
            </a:r>
            <a:r>
              <a:rPr lang="en-US" sz="1600" b="1" dirty="0"/>
              <a:t>Tuesdays</a:t>
            </a:r>
            <a:r>
              <a:rPr lang="en-US" sz="1600" dirty="0"/>
              <a:t> a unit overview, the weekly HW and an example solution for the previous HW will be pushed to GitLab</a:t>
            </a:r>
          </a:p>
          <a:p>
            <a:pPr marL="400050" indent="-285750">
              <a:spcBef>
                <a:spcPts val="1800"/>
              </a:spcBef>
              <a:buSzPts val="1800"/>
            </a:pPr>
            <a:r>
              <a:rPr lang="en-US" sz="1600" dirty="0"/>
              <a:t>On </a:t>
            </a:r>
            <a:r>
              <a:rPr lang="en-US" sz="1600" b="1" dirty="0"/>
              <a:t>Tuesdays</a:t>
            </a:r>
            <a:r>
              <a:rPr lang="en-US" sz="1600" dirty="0"/>
              <a:t> a weekly Switchboard will be due</a:t>
            </a:r>
          </a:p>
          <a:p>
            <a:pPr marL="400050" indent="-285750">
              <a:spcBef>
                <a:spcPts val="1800"/>
              </a:spcBef>
              <a:buSzPts val="1800"/>
            </a:pPr>
            <a:r>
              <a:rPr lang="en-US" sz="1600" b="1" dirty="0"/>
              <a:t>Saturday</a:t>
            </a:r>
            <a:r>
              <a:rPr lang="en-US" sz="1600" dirty="0"/>
              <a:t> at 11:59PM the weekly homework is due</a:t>
            </a:r>
          </a:p>
        </p:txBody>
      </p:sp>
    </p:spTree>
    <p:extLst>
      <p:ext uri="{BB962C8B-B14F-4D97-AF65-F5344CB8AC3E}">
        <p14:creationId xmlns:p14="http://schemas.microsoft.com/office/powerpoint/2010/main" val="188900138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Set objectives</a:t>
            </a:r>
            <a:endParaRPr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7000" b="-7000"/>
          </a:stretch>
        </a:blipFill>
        <a:effectLst/>
      </p:bgPr>
    </p:bg>
    <p:spTree>
      <p:nvGrpSpPr>
        <p:cNvPr id="1" name="Shape 1206"/>
        <p:cNvGrpSpPr/>
        <p:nvPr/>
      </p:nvGrpSpPr>
      <p:grpSpPr>
        <a:xfrm>
          <a:off x="0" y="0"/>
          <a:ext cx="0" cy="0"/>
          <a:chOff x="0" y="0"/>
          <a:chExt cx="0" cy="0"/>
        </a:xfrm>
      </p:grpSpPr>
      <p:sp>
        <p:nvSpPr>
          <p:cNvPr id="1208" name="Google Shape;1208;p88"/>
          <p:cNvSpPr txBox="1">
            <a:spLocks noGrp="1"/>
          </p:cNvSpPr>
          <p:nvPr>
            <p:ph type="title"/>
          </p:nvPr>
        </p:nvSpPr>
        <p:spPr>
          <a:xfrm>
            <a:off x="685674" y="2038050"/>
            <a:ext cx="7772652"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US" sz="5400"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The House Cup</a:t>
            </a:r>
            <a:endParaRPr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89812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indent="0">
              <a:lnSpc>
                <a:spcPct val="140000"/>
              </a:lnSpc>
              <a:spcBef>
                <a:spcPts val="800"/>
              </a:spcBef>
              <a:buClr>
                <a:schemeClr val="dk1"/>
              </a:buClr>
              <a:buSzPts val="1100"/>
              <a:buNone/>
            </a:pPr>
            <a:r>
              <a:rPr lang="en" sz="1800" dirty="0"/>
              <a:t>Git (</a:t>
            </a:r>
            <a:r>
              <a:rPr lang="en-US" sz="1800" i="1" dirty="0" err="1">
                <a:solidFill>
                  <a:schemeClr val="tx1">
                    <a:lumMod val="65000"/>
                    <a:lumOff val="35000"/>
                  </a:schemeClr>
                </a:solidFill>
              </a:rPr>
              <a:t>ssh</a:t>
            </a:r>
            <a:r>
              <a:rPr lang="en-US" sz="1800" i="1" dirty="0">
                <a:solidFill>
                  <a:schemeClr val="tx1">
                    <a:lumMod val="65000"/>
                    <a:lumOff val="35000"/>
                  </a:schemeClr>
                </a:solidFill>
              </a:rPr>
              <a:t> -T </a:t>
            </a:r>
            <a:r>
              <a:rPr lang="en-US" sz="1800" i="1" dirty="0" err="1">
                <a:solidFill>
                  <a:schemeClr val="tx1">
                    <a:lumMod val="65000"/>
                    <a:lumOff val="35000"/>
                  </a:schemeClr>
                </a:solidFill>
              </a:rPr>
              <a:t>git@github.com</a:t>
            </a:r>
            <a:r>
              <a:rPr lang="en-US" sz="1800" i="1" dirty="0">
                <a:solidFill>
                  <a:schemeClr val="tx1">
                    <a:lumMod val="65000"/>
                    <a:lumOff val="35000"/>
                  </a:schemeClr>
                </a:solidFill>
              </a:rPr>
              <a:t> </a:t>
            </a:r>
            <a:r>
              <a:rPr lang="en-US" sz="1800" dirty="0"/>
              <a:t>should print your username) (</a:t>
            </a:r>
            <a:r>
              <a:rPr lang="en-US" sz="1800" dirty="0">
                <a:hlinkClick r:id="rId3"/>
              </a:rPr>
              <a:t>help link</a:t>
            </a:r>
            <a:r>
              <a:rPr lang="en-US" sz="1800" dirty="0"/>
              <a: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 (</a:t>
            </a:r>
            <a:r>
              <a:rPr lang="en" sz="1800" i="1" dirty="0">
                <a:solidFill>
                  <a:schemeClr val="tx1">
                    <a:lumMod val="65000"/>
                    <a:lumOff val="35000"/>
                  </a:schemeClr>
                </a:solidFill>
              </a:rPr>
              <a:t>node </a:t>
            </a:r>
            <a:r>
              <a:rPr lang="en" sz="1800" dirty="0">
                <a:solidFill>
                  <a:schemeClr val="tx1"/>
                </a:solidFill>
              </a:rPr>
              <a:t>should open a new UI where you can try </a:t>
            </a:r>
            <a:r>
              <a:rPr lang="en" sz="1800" i="1" dirty="0">
                <a:solidFill>
                  <a:schemeClr val="tx1">
                    <a:lumMod val="65000"/>
                    <a:lumOff val="35000"/>
                  </a:schemeClr>
                </a:solidFill>
              </a:rPr>
              <a:t>1+1</a:t>
            </a:r>
            <a:r>
              <a:rPr lang="en" sz="1800" dirty="0">
                <a:solidFill>
                  <a:schemeClr val="tx1"/>
                </a:solidFill>
              </a:rPr>
              <a:t>)</a:t>
            </a:r>
            <a:endParaRPr sz="1800" dirty="0">
              <a:solidFill>
                <a:schemeClr val="tx1"/>
              </a:solidFill>
            </a:endParaRPr>
          </a:p>
          <a:p>
            <a:pPr marL="0" lvl="0" indent="0" algn="l" rtl="0">
              <a:lnSpc>
                <a:spcPct val="140000"/>
              </a:lnSpc>
              <a:spcBef>
                <a:spcPts val="800"/>
              </a:spcBef>
              <a:spcAft>
                <a:spcPts val="0"/>
              </a:spcAft>
              <a:buClr>
                <a:schemeClr val="dk1"/>
              </a:buClr>
              <a:buSzPts val="1100"/>
              <a:buFont typeface="Arial"/>
              <a:buNone/>
            </a:pPr>
            <a:r>
              <a:rPr lang="en" sz="1800" dirty="0"/>
              <a:t>Heroku-CLI (</a:t>
            </a:r>
            <a:r>
              <a:rPr lang="en" sz="1800" i="1" dirty="0" err="1">
                <a:solidFill>
                  <a:schemeClr val="tx1">
                    <a:lumMod val="65000"/>
                    <a:lumOff val="35000"/>
                  </a:schemeClr>
                </a:solidFill>
              </a:rPr>
              <a:t>heroku</a:t>
            </a:r>
            <a:r>
              <a:rPr lang="en" sz="1800" dirty="0">
                <a:solidFill>
                  <a:schemeClr val="tx1">
                    <a:lumMod val="65000"/>
                    <a:lumOff val="35000"/>
                  </a:schemeClr>
                </a:solidFill>
              </a:rPr>
              <a:t> </a:t>
            </a:r>
            <a:r>
              <a:rPr lang="en" sz="1800" dirty="0">
                <a:solidFill>
                  <a:schemeClr val="tx1"/>
                </a:solidFill>
              </a:rPr>
              <a:t>should print some help commands)</a:t>
            </a:r>
            <a:endParaRPr lang="en" sz="1800" dirty="0"/>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nSpc>
                <a:spcPct val="140000"/>
              </a:lnSpc>
              <a:buNone/>
            </a:pPr>
            <a:r>
              <a:rPr lang="en" sz="1800" dirty="0"/>
              <a:t>GitHub (with SSH Integration) (verify with </a:t>
            </a:r>
            <a:r>
              <a:rPr lang="en" sz="1800" i="1" dirty="0">
                <a:solidFill>
                  <a:schemeClr val="tx1">
                    <a:lumMod val="65000"/>
                    <a:lumOff val="35000"/>
                  </a:schemeClr>
                </a:solidFill>
              </a:rPr>
              <a:t>&gt; </a:t>
            </a:r>
            <a:r>
              <a:rPr lang="en-US" sz="1800" i="1" dirty="0" err="1">
                <a:solidFill>
                  <a:schemeClr val="tx1">
                    <a:lumMod val="75000"/>
                    <a:lumOff val="25000"/>
                  </a:schemeClr>
                </a:solidFill>
              </a:rPr>
              <a:t>ssh</a:t>
            </a:r>
            <a:r>
              <a:rPr lang="en-US" sz="1800" i="1" dirty="0">
                <a:solidFill>
                  <a:schemeClr val="tx1">
                    <a:lumMod val="75000"/>
                    <a:lumOff val="25000"/>
                  </a:schemeClr>
                </a:solidFill>
              </a:rPr>
              <a:t> -T </a:t>
            </a:r>
            <a:r>
              <a:rPr lang="en-US" sz="1800" i="1" dirty="0" err="1">
                <a:solidFill>
                  <a:schemeClr val="tx1">
                    <a:lumMod val="75000"/>
                    <a:lumOff val="25000"/>
                  </a:schemeClr>
                </a:solidFill>
              </a:rPr>
              <a:t>git@github.com</a:t>
            </a:r>
            <a:r>
              <a:rPr lang="en-US" sz="1800" dirty="0"/>
              <a:t>)</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p>
          <a:p>
            <a:pPr marL="0" lvl="0" indent="0" algn="l" rtl="0">
              <a:lnSpc>
                <a:spcPct val="140000"/>
              </a:lnSpc>
              <a:spcBef>
                <a:spcPts val="800"/>
              </a:spcBef>
              <a:spcAft>
                <a:spcPts val="0"/>
              </a:spcAft>
              <a:buNone/>
            </a:pPr>
            <a:r>
              <a:rPr lang="en" sz="1800" dirty="0">
                <a:hlinkClick r:id="rId3"/>
              </a:rPr>
              <a:t>GitLab</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5;p101">
            <a:extLst>
              <a:ext uri="{FF2B5EF4-FFF2-40B4-BE49-F238E27FC236}">
                <a16:creationId xmlns:a16="http://schemas.microsoft.com/office/drawing/2014/main" id="{3AFA8AD0-A98B-2C46-9CF6-2AD235C0432E}"/>
              </a:ext>
            </a:extLst>
          </p:cNvPr>
          <p:cNvSpPr/>
          <p:nvPr/>
        </p:nvSpPr>
        <p:spPr>
          <a:xfrm>
            <a:off x="572200" y="33284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91">
                                            <p:txEl>
                                              <p:pRg st="4" end="4"/>
                                            </p:txEl>
                                          </p:spTgt>
                                        </p:tgtEl>
                                        <p:attrNameLst>
                                          <p:attrName>style.visibility</p:attrName>
                                        </p:attrNameLst>
                                      </p:cBhvr>
                                      <p:to>
                                        <p:strVal val="visible"/>
                                      </p:to>
                                    </p:set>
                                    <p:animEffect transition="in" filter="fade">
                                      <p:cBhvr>
                                        <p:cTn id="36" dur="500"/>
                                        <p:tgtEl>
                                          <p:spTgt spid="1391">
                                            <p:txEl>
                                              <p:pRg st="4" end="4"/>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95"/>
                                        </p:tgtEl>
                                        <p:attrNameLst>
                                          <p:attrName>style.visibility</p:attrName>
                                        </p:attrNameLst>
                                      </p:cBhvr>
                                      <p:to>
                                        <p:strVal val="visible"/>
                                      </p:to>
                                    </p:set>
                                    <p:animEffect transition="in" filter="fade">
                                      <p:cBhvr>
                                        <p:cTn id="39" dur="500"/>
                                        <p:tgtEl>
                                          <p:spTgt spid="139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 Understands </a:t>
            </a:r>
            <a:r>
              <a:rPr lang="en-US" sz="1800" i="1" dirty="0"/>
              <a:t>how</a:t>
            </a:r>
            <a:r>
              <a:rPr lang="en-US" sz="1800" dirty="0"/>
              <a:t> to display data.</a:t>
            </a:r>
          </a:p>
          <a:p>
            <a:pPr marL="777240" lvl="1" indent="-205740">
              <a:spcBef>
                <a:spcPts val="0"/>
              </a:spcBef>
              <a:buSzPts val="1800"/>
              <a:buChar char="●"/>
            </a:pPr>
            <a:r>
              <a:rPr lang="en-US" sz="1800" dirty="0"/>
              <a:t>Back-end development, the core logic of the system. Chooses </a:t>
            </a:r>
            <a:r>
              <a:rPr lang="en-US" sz="1800" i="1" dirty="0"/>
              <a:t>which </a:t>
            </a:r>
            <a:r>
              <a:rPr lang="en-US" sz="1800" dirty="0"/>
              <a:t>data to display.</a:t>
            </a:r>
          </a:p>
          <a:p>
            <a:pPr marL="777240" lvl="1" indent="-205740">
              <a:spcBef>
                <a:spcPts val="0"/>
              </a:spcBef>
              <a:buSzPts val="1800"/>
              <a:buChar char="●"/>
            </a:pPr>
            <a:r>
              <a:rPr lang="en-US" sz="1800" dirty="0"/>
              <a:t>Database for long-term (non-volatile) storage. This is used by the back-end.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 </a:t>
            </a:r>
            <a:r>
              <a:rPr lang="en-US" dirty="0">
                <a:latin typeface="Roboto Light"/>
                <a:ea typeface="Roboto Light"/>
                <a:cs typeface="Roboto Light"/>
                <a:sym typeface="Roboto Light"/>
              </a:rPr>
              <a:t>Best Practices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Open the current </a:t>
            </a:r>
            <a:r>
              <a:rPr lang="en-US" sz="1200" dirty="0"/>
              <a:t>directory</a:t>
            </a:r>
            <a:r>
              <a:rPr lang="en" sz="1200" dirty="0"/>
              <a:t> containing the new HTML file.</a:t>
            </a:r>
            <a:endParaRPr sz="1200" dirty="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multiple directories/folders with the names </a:t>
            </a:r>
            <a:r>
              <a:rPr lang="en" sz="1200" dirty="0">
                <a:highlight>
                  <a:srgbClr val="FFFF00"/>
                </a:highlight>
              </a:rPr>
              <a:t>one-</a:t>
            </a:r>
            <a:r>
              <a:rPr lang="en-US" sz="1200" dirty="0">
                <a:highlight>
                  <a:srgbClr val="FFFF00"/>
                </a:highlight>
              </a:rPr>
              <a:t>directory</a:t>
            </a:r>
            <a:r>
              <a:rPr lang="en" sz="1200" dirty="0"/>
              <a:t> and </a:t>
            </a:r>
            <a:r>
              <a:rPr lang="en" sz="1200" dirty="0">
                <a:highlight>
                  <a:srgbClr val="FFFF00"/>
                </a:highlight>
              </a:rPr>
              <a:t>second-</a:t>
            </a:r>
            <a:r>
              <a:rPr lang="en-US" sz="1200" dirty="0">
                <a:highlight>
                  <a:srgbClr val="FFFF00"/>
                </a:highlight>
              </a:rPr>
              <a:t>directory</a:t>
            </a:r>
            <a:r>
              <a:rPr lang="en" sz="1200" dirty="0"/>
              <a:t> with one command.</a:t>
            </a:r>
            <a:endParaRPr sz="1200" dirty="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algn="l" rtl="0">
              <a:spcBef>
                <a:spcPts val="0"/>
              </a:spcBef>
              <a:spcAft>
                <a:spcPts val="1800"/>
              </a:spcAft>
              <a:buSzPts val="1800"/>
              <a:buNone/>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0" end="10"/>
                                            </p:txEl>
                                          </p:spTgt>
                                        </p:tgtEl>
                                        <p:attrNameLst>
                                          <p:attrName>style.visibility</p:attrName>
                                        </p:attrNameLst>
                                      </p:cBhvr>
                                      <p:to>
                                        <p:strVal val="visible"/>
                                      </p:to>
                                    </p:set>
                                    <p:animEffect transition="in" filter="fade">
                                      <p:cBhvr>
                                        <p:cTn id="12" dur="500"/>
                                        <p:tgtEl>
                                          <p:spTgt spid="168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1" end="11"/>
                                            </p:txEl>
                                          </p:spTgt>
                                        </p:tgtEl>
                                        <p:attrNameLst>
                                          <p:attrName>style.visibility</p:attrName>
                                        </p:attrNameLst>
                                      </p:cBhvr>
                                      <p:to>
                                        <p:strVal val="visible"/>
                                      </p:to>
                                    </p:set>
                                    <p:animEffect transition="in" filter="fade">
                                      <p:cBhvr>
                                        <p:cTn id="22" dur="500"/>
                                        <p:tgtEl>
                                          <p:spTgt spid="1686">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2" end="12"/>
                                            </p:txEl>
                                          </p:spTgt>
                                        </p:tgtEl>
                                        <p:attrNameLst>
                                          <p:attrName>style.visibility</p:attrName>
                                        </p:attrNameLst>
                                      </p:cBhvr>
                                      <p:to>
                                        <p:strVal val="visible"/>
                                      </p:to>
                                    </p:set>
                                    <p:animEffect transition="in" filter="fade">
                                      <p:cBhvr>
                                        <p:cTn id="32" dur="500"/>
                                        <p:tgtEl>
                                          <p:spTgt spid="168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3" end="13"/>
                                            </p:txEl>
                                          </p:spTgt>
                                        </p:tgtEl>
                                        <p:attrNameLst>
                                          <p:attrName>style.visibility</p:attrName>
                                        </p:attrNameLst>
                                      </p:cBhvr>
                                      <p:to>
                                        <p:strVal val="visible"/>
                                      </p:to>
                                    </p:set>
                                    <p:animEffect transition="in" filter="fade">
                                      <p:cBhvr>
                                        <p:cTn id="42" dur="500"/>
                                        <p:tgtEl>
                                          <p:spTgt spid="1686">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4" end="14"/>
                                            </p:txEl>
                                          </p:spTgt>
                                        </p:tgtEl>
                                        <p:attrNameLst>
                                          <p:attrName>style.visibility</p:attrName>
                                        </p:attrNameLst>
                                      </p:cBhvr>
                                      <p:to>
                                        <p:strVal val="visible"/>
                                      </p:to>
                                    </p:set>
                                    <p:animEffect transition="in" filter="fade">
                                      <p:cBhvr>
                                        <p:cTn id="52" dur="500"/>
                                        <p:tgtEl>
                                          <p:spTgt spid="1686">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5" end="15"/>
                                            </p:txEl>
                                          </p:spTgt>
                                        </p:tgtEl>
                                        <p:attrNameLst>
                                          <p:attrName>style.visibility</p:attrName>
                                        </p:attrNameLst>
                                      </p:cBhvr>
                                      <p:to>
                                        <p:strVal val="visible"/>
                                      </p:to>
                                    </p:set>
                                    <p:animEffect transition="in" filter="fade">
                                      <p:cBhvr>
                                        <p:cTn id="62" dur="500"/>
                                        <p:tgtEl>
                                          <p:spTgt spid="168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6" end="16"/>
                                            </p:txEl>
                                          </p:spTgt>
                                        </p:tgtEl>
                                        <p:attrNameLst>
                                          <p:attrName>style.visibility</p:attrName>
                                        </p:attrNameLst>
                                      </p:cBhvr>
                                      <p:to>
                                        <p:strVal val="visible"/>
                                      </p:to>
                                    </p:set>
                                    <p:animEffect transition="in" filter="fade">
                                      <p:cBhvr>
                                        <p:cTn id="72" dur="500"/>
                                        <p:tgtEl>
                                          <p:spTgt spid="168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Picture 2" descr="Image result for lots of people talking gif">
            <a:extLst>
              <a:ext uri="{FF2B5EF4-FFF2-40B4-BE49-F238E27FC236}">
                <a16:creationId xmlns:a16="http://schemas.microsoft.com/office/drawing/2014/main" id="{A8679E86-0402-4BA7-B312-724A4E26186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3139" y="766860"/>
            <a:ext cx="7097721" cy="3992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&lt;html&gt;Demo&lt;/html&gt;</a:t>
            </a:r>
            <a:endParaRPr dirty="0"/>
          </a:p>
        </p:txBody>
      </p:sp>
    </p:spTree>
    <p:extLst>
      <p:ext uri="{BB962C8B-B14F-4D97-AF65-F5344CB8AC3E}">
        <p14:creationId xmlns:p14="http://schemas.microsoft.com/office/powerpoint/2010/main" val="66767252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162585" y="2421204"/>
            <a:ext cx="5824505" cy="1732203"/>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pic>
        <p:nvPicPr>
          <p:cNvPr id="1026" name="Picture 2" descr="Image result for how did it go gif">
            <a:extLst>
              <a:ext uri="{FF2B5EF4-FFF2-40B4-BE49-F238E27FC236}">
                <a16:creationId xmlns:a16="http://schemas.microsoft.com/office/drawing/2014/main" id="{9AF3B2F5-0673-4F13-8D4F-FCBDFEDA5E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4229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hlinkClick r:id="rId3"/>
              </a:rPr>
              <a:t>Mini </a:t>
            </a:r>
            <a:r>
              <a:rPr lang="en" dirty="0">
                <a:hlinkClick r:id="rId3"/>
              </a:rPr>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Bookmark and star </a:t>
            </a:r>
            <a:r>
              <a:rPr lang="en" sz="1800" dirty="0"/>
              <a:t>the Git</a:t>
            </a:r>
            <a:r>
              <a:rPr lang="en-US" sz="1800" dirty="0"/>
              <a:t>Lab</a:t>
            </a:r>
            <a:r>
              <a:rPr lang="en" sz="1800" dirty="0"/>
              <a:t>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4"/>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5"/>
              </a:rPr>
              <a:t>HTML HOME </a:t>
            </a:r>
            <a:r>
              <a:rPr lang="en-US" sz="1800" dirty="0"/>
              <a:t>through </a:t>
            </a:r>
            <a:r>
              <a:rPr lang="en-US" sz="1800" dirty="0">
                <a:hlinkClick r:id="rId6"/>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7"/>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8"/>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See you on Thursday!</a:t>
            </a:r>
            <a:endParaRPr dirty="0">
              <a:solidFill>
                <a:schemeClr val="dk1"/>
              </a:solidFill>
            </a:endParaRP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2B647A14-0D05-4F40-A8E2-ACCA3300CED8}"/>
              </a:ext>
            </a:extLst>
          </p:cNvPr>
          <p:cNvSpPr>
            <a:spLocks noGrp="1"/>
          </p:cNvSpPr>
          <p:nvPr>
            <p:ph type="subTitle" idx="1"/>
          </p:nvPr>
        </p:nvSpPr>
        <p:spPr/>
        <p:txBody>
          <a:bodyPr/>
          <a:lstStyle/>
          <a:p>
            <a:endParaRPr lang="en-US"/>
          </a:p>
        </p:txBody>
      </p:sp>
      <p:pic>
        <p:nvPicPr>
          <p:cNvPr id="3074" name="Picture 2" descr="See You Goodbye GIF">
            <a:extLst>
              <a:ext uri="{FF2B5EF4-FFF2-40B4-BE49-F238E27FC236}">
                <a16:creationId xmlns:a16="http://schemas.microsoft.com/office/drawing/2014/main" id="{466F26C3-3054-4A69-8390-698ECDA09F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00137"/>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150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spcBef>
                <a:spcPts val="1800"/>
              </a:spcBef>
              <a:buSzPts val="1800"/>
            </a:pPr>
            <a:r>
              <a:rPr lang="en-US" sz="1600" dirty="0"/>
              <a:t>Write your name on a sticky note (LARGE)</a:t>
            </a:r>
          </a:p>
          <a:p>
            <a:pPr marL="400050" indent="-285750">
              <a:spcBef>
                <a:spcPts val="1800"/>
              </a:spcBef>
              <a:buSzPts val="1800"/>
            </a:pPr>
            <a:r>
              <a:rPr lang="en-US" sz="1600" dirty="0"/>
              <a:t>(optional) Draw a picture that represents you</a:t>
            </a:r>
          </a:p>
          <a:p>
            <a:pPr marL="400050" indent="-285750">
              <a:spcBef>
                <a:spcPts val="1800"/>
              </a:spcBef>
              <a:buSzPts val="1800"/>
            </a:pPr>
            <a:r>
              <a:rPr lang="en-US" sz="1600" dirty="0"/>
              <a:t>Stick it on the back of your laptop</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Introduce Yourself</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31407501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3123</TotalTime>
  <Words>4004</Words>
  <Application>Microsoft Macintosh PowerPoint</Application>
  <PresentationFormat>On-screen Show (16:9)</PresentationFormat>
  <Paragraphs>668</Paragraphs>
  <Slides>56</Slides>
  <Notes>56</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Roboto Thin</vt:lpstr>
      <vt:lpstr>Amatic SC</vt:lpstr>
      <vt:lpstr>Inconsolata</vt:lpstr>
      <vt:lpstr>Roboto Medium</vt:lpstr>
      <vt:lpstr>Calibri</vt:lpstr>
      <vt:lpstr>Arial</vt:lpstr>
      <vt:lpstr>Roboto</vt:lpstr>
      <vt:lpstr>Roboto Light</vt:lpstr>
      <vt:lpstr>Simple Light</vt:lpstr>
      <vt:lpstr>1_Unbranded</vt:lpstr>
      <vt:lpstr>Welcome! </vt:lpstr>
      <vt:lpstr>Who Am I? [Experience]</vt:lpstr>
      <vt:lpstr>Who Am I? [Fun Fact]</vt:lpstr>
      <vt:lpstr>Who Am I? [How I got into software]</vt:lpstr>
      <vt:lpstr>Who Am I?</vt:lpstr>
      <vt:lpstr>Who are you?</vt:lpstr>
      <vt:lpstr>Introduce Yourself</vt:lpstr>
      <vt:lpstr>Today’s Schedule</vt:lpstr>
      <vt:lpstr>Your Goals</vt:lpstr>
      <vt:lpstr>Our Goal = Enable Your Goals This is why we’re here. We want to help you achieve your goals. </vt:lpstr>
      <vt:lpstr>There’s a lot of stuff in web development  You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Course Overview</vt:lpstr>
      <vt:lpstr>Projects</vt:lpstr>
      <vt:lpstr>Weekly Schedule</vt:lpstr>
      <vt:lpstr>Daily Schedule</vt:lpstr>
      <vt:lpstr>The House Cup</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 Best Practices</vt:lpstr>
      <vt:lpstr>Activity:  Console Commands</vt:lpstr>
      <vt:lpstr>Activity: Console Commands</vt:lpstr>
      <vt:lpstr>Pop Quiz - Console Commands</vt:lpstr>
      <vt:lpstr>Pop Quiz - Console Utilities</vt:lpstr>
      <vt:lpstr>Intro to Console: Discuss with Neighbors  </vt:lpstr>
      <vt:lpstr>Hello, HTML</vt:lpstr>
      <vt:lpstr>&lt;html&gt;Demo&lt;/html&gt;</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lpstr>See you on Thursday!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259</cp:revision>
  <dcterms:modified xsi:type="dcterms:W3CDTF">2019-11-12T05:14:57Z</dcterms:modified>
</cp:coreProperties>
</file>